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معلومات الحقيقة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b="1" sz="3492"/>
            </a:lvl1pPr>
          </a:lstStyle>
          <a:p>
            <a:pPr/>
            <a:r>
              <a:t>السمة</a:t>
            </a:r>
          </a:p>
        </p:txBody>
      </p:sp>
      <p:sp>
        <p:nvSpPr>
          <p:cNvPr id="116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صورة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صورة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عنوان العرض التقديمي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2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g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gif"/><Relationship Id="rId4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gif"/><Relationship Id="rId4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g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gif"/><Relationship Id="rId4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g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g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ca51a38-f0c9-49e6-a0b9-da3e713dab3a.jpeg" descr="fca51a38-f0c9-49e6-a0b9-da3e713dab3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3007" y="481705"/>
            <a:ext cx="18217986" cy="12752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صفحة ٧٢"/>
          <p:cNvSpPr txBox="1"/>
          <p:nvPr>
            <p:ph type="body" idx="21"/>
          </p:nvPr>
        </p:nvSpPr>
        <p:spPr>
          <a:xfrm>
            <a:off x="-19349717" y="12996657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٧٢</a:t>
            </a:r>
          </a:p>
        </p:txBody>
      </p:sp>
      <p:sp>
        <p:nvSpPr>
          <p:cNvPr id="212" name="أسماء الله تعالى كلها حسنى"/>
          <p:cNvSpPr txBox="1"/>
          <p:nvPr>
            <p:ph type="ctrTitle"/>
          </p:nvPr>
        </p:nvSpPr>
        <p:spPr>
          <a:xfrm>
            <a:off x="11518534" y="1056567"/>
            <a:ext cx="12869679" cy="1226100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1414236">
              <a:defRPr spc="-134" sz="6728"/>
            </a:lvl1pPr>
          </a:lstStyle>
          <a:p>
            <a:pPr rtl="0">
              <a:defRPr/>
            </a:pPr>
            <a:r>
              <a:t>أسماء الله تعالى كلها حسنى </a:t>
            </a:r>
          </a:p>
        </p:txBody>
      </p:sp>
      <p:sp>
        <p:nvSpPr>
          <p:cNvPr id="213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4" name="ومعنى أن أسماءه كلها حسنى :…"/>
          <p:cNvSpPr/>
          <p:nvPr/>
        </p:nvSpPr>
        <p:spPr>
          <a:xfrm>
            <a:off x="926284" y="4540562"/>
            <a:ext cx="19117499" cy="4139732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ومعنى أن أسماءه كلها حسنى :</a:t>
            </a:r>
          </a:p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أي بلغت الغاية في الحسن فلا يوجد أحسن منها .</a:t>
            </a:r>
          </a:p>
        </p:txBody>
      </p:sp>
      <p:pic>
        <p:nvPicPr>
          <p:cNvPr id="215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29543" y="-6181667"/>
            <a:ext cx="6430762" cy="4723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26393 0.119106 0.052785 0.238211 0.077825 0.333255 C 0.102864 0.428299 0.126550 0.499281 0.151927 0.511312 C 0.177305 0.523343 0.204374 0.476423 0.231444 0.439127 C 0.258513 0.401831 0.285583 0.374160 0.305208 0.363332 C 0.324834 0.352505 0.337015 0.358520 0.349196 0.364535" origin="layout" pathEditMode="relative">
                                      <p:cBhvr>
                                        <p:cTn id="6" dur="18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صفحة ٧٢"/>
          <p:cNvSpPr txBox="1"/>
          <p:nvPr>
            <p:ph type="body" idx="21"/>
          </p:nvPr>
        </p:nvSpPr>
        <p:spPr>
          <a:xfrm>
            <a:off x="-19349717" y="12996657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٧٢</a:t>
            </a:r>
          </a:p>
        </p:txBody>
      </p:sp>
      <p:sp>
        <p:nvSpPr>
          <p:cNvPr id="218" name="أسماء الله الحسنى"/>
          <p:cNvSpPr txBox="1"/>
          <p:nvPr>
            <p:ph type="ctrTitle"/>
          </p:nvPr>
        </p:nvSpPr>
        <p:spPr>
          <a:xfrm>
            <a:off x="11655786" y="644814"/>
            <a:ext cx="14873541" cy="1747655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2072588">
              <a:defRPr spc="-197" sz="9860"/>
            </a:lvl1pPr>
          </a:lstStyle>
          <a:p>
            <a:pPr rtl="0">
              <a:defRPr/>
            </a:pPr>
            <a:r>
              <a:t>أسماء الله الحسنى</a:t>
            </a:r>
          </a:p>
        </p:txBody>
      </p:sp>
      <p:sp>
        <p:nvSpPr>
          <p:cNvPr id="219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0" name="مستطيل"/>
          <p:cNvSpPr/>
          <p:nvPr/>
        </p:nvSpPr>
        <p:spPr>
          <a:xfrm>
            <a:off x="524641" y="3766895"/>
            <a:ext cx="23334718" cy="8485091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221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29543" y="-6181667"/>
            <a:ext cx="6430762" cy="4723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4117.png" descr="IMG_4117.png"/>
          <p:cNvPicPr>
            <a:picLocks noChangeAspect="1"/>
          </p:cNvPicPr>
          <p:nvPr/>
        </p:nvPicPr>
        <p:blipFill>
          <a:blip r:embed="rId4">
            <a:extLst/>
          </a:blip>
          <a:srcRect l="8001" t="45459" r="4051" b="42184"/>
          <a:stretch>
            <a:fillRect/>
          </a:stretch>
        </p:blipFill>
        <p:spPr>
          <a:xfrm>
            <a:off x="1115417" y="4706149"/>
            <a:ext cx="22153340" cy="6733468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الرحمن - الرحيم - الملك - الحي - القيوم"/>
          <p:cNvSpPr/>
          <p:nvPr/>
        </p:nvSpPr>
        <p:spPr>
          <a:xfrm>
            <a:off x="1157319" y="5268419"/>
            <a:ext cx="17982532" cy="8762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7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الرحمن - الرحيم - الملك - الحي - القيوم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26393 0.119106 0.052785 0.238211 0.077825 0.333255 C 0.102864 0.428299 0.126550 0.499281 0.151927 0.511312 C 0.177305 0.523343 0.204374 0.476423 0.231444 0.439127 C 0.258513 0.401831 0.285583 0.374160 0.305208 0.363332 C 0.324834 0.352505 0.337015 0.358520 0.349196 0.364535" origin="layout" pathEditMode="relative">
                                      <p:cBhvr>
                                        <p:cTn id="6" dur="18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صفحة ٧٢"/>
          <p:cNvSpPr txBox="1"/>
          <p:nvPr>
            <p:ph type="body" idx="21"/>
          </p:nvPr>
        </p:nvSpPr>
        <p:spPr>
          <a:xfrm>
            <a:off x="-19349717" y="12996657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٧٢ </a:t>
            </a:r>
          </a:p>
        </p:txBody>
      </p:sp>
      <p:sp>
        <p:nvSpPr>
          <p:cNvPr id="226" name="صفات الله تعالى التي أثبتها لنفسه صفات الكمال"/>
          <p:cNvSpPr txBox="1"/>
          <p:nvPr>
            <p:ph type="ctrTitle"/>
          </p:nvPr>
        </p:nvSpPr>
        <p:spPr>
          <a:xfrm>
            <a:off x="11161681" y="974216"/>
            <a:ext cx="13226532" cy="2296660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1438619">
              <a:defRPr spc="-136" sz="6843"/>
            </a:lvl1pPr>
          </a:lstStyle>
          <a:p>
            <a:pPr rtl="0">
              <a:defRPr/>
            </a:pPr>
            <a:r>
              <a:t>صفات الله تعالى التي أثبتها لنفسه صفات الكمال </a:t>
            </a:r>
          </a:p>
        </p:txBody>
      </p:sp>
      <p:sp>
        <p:nvSpPr>
          <p:cNvPr id="227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8" name="الله تعالى أثبت لنفسه صفات في كتابه أو سنة نبيه  ﷺ كلها صفات كمال لله تعالى لا نقص فيها بوجه من الوجوه…"/>
          <p:cNvSpPr/>
          <p:nvPr/>
        </p:nvSpPr>
        <p:spPr>
          <a:xfrm>
            <a:off x="2331299" y="3813651"/>
            <a:ext cx="16729329" cy="9083182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الله تعالى أثبت لنفسه صفات في كتابه أو سنة نبيه  ﷺ كلها صفات كمال لله تعالى لا نقص فيها بوجه من الوجوه </a:t>
            </a:r>
          </a:p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مثل صفة </a:t>
            </a:r>
            <a:r>
              <a:rPr>
                <a:solidFill>
                  <a:srgbClr val="B51A00"/>
                </a:solidFill>
              </a:rPr>
              <a:t>العلم</a:t>
            </a:r>
            <a:r>
              <a:t> </a:t>
            </a:r>
            <a:r>
              <a:rPr>
                <a:solidFill>
                  <a:srgbClr val="B51A00"/>
                </a:solidFill>
              </a:rPr>
              <a:t>والحياة والقدرة </a:t>
            </a:r>
            <a:endParaRPr>
              <a:solidFill>
                <a:srgbClr val="B51A00"/>
              </a:solidFill>
            </a:endParaRPr>
          </a:p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وهناك صفات الله سبحانه وتعالى نفاها عن نفسه مثل صفة </a:t>
            </a:r>
            <a:r>
              <a:rPr>
                <a:solidFill>
                  <a:srgbClr val="B51A00"/>
                </a:solidFill>
              </a:rPr>
              <a:t>الموت</a:t>
            </a:r>
            <a:r>
              <a:t> وهي لا تليق بالله سبحانه لأنه حي لا يموت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صفحة ٧٢"/>
          <p:cNvSpPr txBox="1"/>
          <p:nvPr>
            <p:ph type="body" idx="21"/>
          </p:nvPr>
        </p:nvSpPr>
        <p:spPr>
          <a:xfrm>
            <a:off x="-19349717" y="12996657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٧٢</a:t>
            </a:r>
          </a:p>
        </p:txBody>
      </p:sp>
      <p:sp>
        <p:nvSpPr>
          <p:cNvPr id="231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2" name="مستطيل"/>
          <p:cNvSpPr/>
          <p:nvPr/>
        </p:nvSpPr>
        <p:spPr>
          <a:xfrm>
            <a:off x="854043" y="2366936"/>
            <a:ext cx="23334718" cy="8485090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233" name="IMG_4118.png" descr="IMG_4118.png"/>
          <p:cNvPicPr>
            <a:picLocks noChangeAspect="1"/>
          </p:cNvPicPr>
          <p:nvPr/>
        </p:nvPicPr>
        <p:blipFill>
          <a:blip r:embed="rId3">
            <a:extLst/>
          </a:blip>
          <a:srcRect l="3302" t="28773" r="8439" b="57450"/>
          <a:stretch>
            <a:fillRect/>
          </a:stretch>
        </p:blipFill>
        <p:spPr>
          <a:xfrm>
            <a:off x="1355125" y="2838770"/>
            <a:ext cx="22332626" cy="754157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بيضاوي"/>
          <p:cNvSpPr/>
          <p:nvPr/>
        </p:nvSpPr>
        <p:spPr>
          <a:xfrm>
            <a:off x="16088151" y="7323132"/>
            <a:ext cx="2645353" cy="2708096"/>
          </a:xfrm>
          <a:prstGeom prst="ellipse">
            <a:avLst/>
          </a:prstGeom>
          <a:solidFill>
            <a:srgbClr val="ED220D">
              <a:alpha val="6721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5" name="بيضاوي"/>
          <p:cNvSpPr/>
          <p:nvPr/>
        </p:nvSpPr>
        <p:spPr>
          <a:xfrm>
            <a:off x="10459890" y="7323132"/>
            <a:ext cx="2645353" cy="2708096"/>
          </a:xfrm>
          <a:prstGeom prst="ellipse">
            <a:avLst/>
          </a:prstGeom>
          <a:solidFill>
            <a:srgbClr val="ED220D">
              <a:alpha val="6721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6" name="بيضاوي"/>
          <p:cNvSpPr/>
          <p:nvPr/>
        </p:nvSpPr>
        <p:spPr>
          <a:xfrm>
            <a:off x="7711802" y="7323132"/>
            <a:ext cx="2645353" cy="2708096"/>
          </a:xfrm>
          <a:prstGeom prst="ellipse">
            <a:avLst/>
          </a:prstGeom>
          <a:solidFill>
            <a:srgbClr val="ED220D">
              <a:alpha val="6721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7" name="بيضاوي"/>
          <p:cNvSpPr/>
          <p:nvPr/>
        </p:nvSpPr>
        <p:spPr>
          <a:xfrm>
            <a:off x="4831629" y="7323132"/>
            <a:ext cx="2645353" cy="2708096"/>
          </a:xfrm>
          <a:prstGeom prst="ellipse">
            <a:avLst/>
          </a:prstGeom>
          <a:solidFill>
            <a:srgbClr val="669D34">
              <a:alpha val="6721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8" name="بيضاوي"/>
          <p:cNvSpPr/>
          <p:nvPr/>
        </p:nvSpPr>
        <p:spPr>
          <a:xfrm>
            <a:off x="1951455" y="7323132"/>
            <a:ext cx="2645353" cy="2708096"/>
          </a:xfrm>
          <a:prstGeom prst="ellipse">
            <a:avLst/>
          </a:prstGeom>
          <a:solidFill>
            <a:srgbClr val="669D34">
              <a:alpha val="6721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9" name="بيضاوي"/>
          <p:cNvSpPr/>
          <p:nvPr/>
        </p:nvSpPr>
        <p:spPr>
          <a:xfrm>
            <a:off x="13207978" y="7323132"/>
            <a:ext cx="2645353" cy="2708096"/>
          </a:xfrm>
          <a:prstGeom prst="ellipse">
            <a:avLst/>
          </a:prstGeom>
          <a:solidFill>
            <a:srgbClr val="669D34">
              <a:alpha val="6721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4"/>
      <p:bldP build="whole" bldLvl="1" animBg="1" rev="0" advAuto="0" spid="234" grpId="1"/>
      <p:bldP build="whole" bldLvl="1" animBg="1" rev="0" advAuto="0" spid="235" grpId="3"/>
      <p:bldP build="whole" bldLvl="1" animBg="1" rev="0" advAuto="0" spid="237" grpId="5"/>
      <p:bldP build="whole" bldLvl="1" animBg="1" rev="0" advAuto="0" spid="238" grpId="6"/>
      <p:bldP build="whole" bldLvl="1" animBg="1" rev="0" advAuto="0" spid="239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42" name="مستطيل"/>
          <p:cNvSpPr/>
          <p:nvPr/>
        </p:nvSpPr>
        <p:spPr>
          <a:xfrm>
            <a:off x="2997856" y="2279537"/>
            <a:ext cx="10814080" cy="10042989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43" name="تمرين"/>
          <p:cNvSpPr txBox="1"/>
          <p:nvPr>
            <p:ph type="ctrTitle"/>
          </p:nvPr>
        </p:nvSpPr>
        <p:spPr>
          <a:xfrm>
            <a:off x="11227845" y="743823"/>
            <a:ext cx="12843852" cy="4965456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/>
          </a:lstStyle>
          <a:p>
            <a:pPr rtl="0">
              <a:defRPr/>
            </a:pPr>
            <a:r>
              <a:t>تمرين</a:t>
            </a:r>
          </a:p>
        </p:txBody>
      </p:sp>
      <p:pic>
        <p:nvPicPr>
          <p:cNvPr id="244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29543" y="-6181667"/>
            <a:ext cx="6430762" cy="4723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45951" y="3891812"/>
            <a:ext cx="7610512" cy="7610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26393 0.119106 0.052785 0.238211 0.077825 0.333255 C 0.102864 0.428299 0.126550 0.499281 0.151927 0.511312 C 0.177305 0.523343 0.204374 0.476423 0.231444 0.439127 C 0.258513 0.401831 0.285583 0.374160 0.305208 0.363332 C 0.324834 0.352505 0.337015 0.358520 0.349196 0.364535" origin="layout" pathEditMode="relative">
                                      <p:cBhvr>
                                        <p:cTn id="6" dur="18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الحياة"/>
          <p:cNvSpPr/>
          <p:nvPr/>
        </p:nvSpPr>
        <p:spPr>
          <a:xfrm>
            <a:off x="6088254" y="4525919"/>
            <a:ext cx="5818312" cy="3809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6"/>
                </a:cubicBezTo>
                <a:cubicBezTo>
                  <a:pt x="16758" y="20926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الحياة</a:t>
            </a:r>
          </a:p>
        </p:txBody>
      </p:sp>
      <p:sp>
        <p:nvSpPr>
          <p:cNvPr id="248" name="الملك"/>
          <p:cNvSpPr/>
          <p:nvPr/>
        </p:nvSpPr>
        <p:spPr>
          <a:xfrm>
            <a:off x="5732640" y="9531822"/>
            <a:ext cx="5935484" cy="3885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5"/>
                </a:cubicBezTo>
                <a:cubicBezTo>
                  <a:pt x="16758" y="20925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الملك</a:t>
            </a:r>
          </a:p>
        </p:txBody>
      </p:sp>
      <p:sp>
        <p:nvSpPr>
          <p:cNvPr id="249" name="الرحمن"/>
          <p:cNvSpPr/>
          <p:nvPr/>
        </p:nvSpPr>
        <p:spPr>
          <a:xfrm>
            <a:off x="11473026" y="9069761"/>
            <a:ext cx="6293520" cy="4120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5"/>
                </a:cubicBezTo>
                <a:cubicBezTo>
                  <a:pt x="16758" y="20925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الرحمن</a:t>
            </a:r>
          </a:p>
        </p:txBody>
      </p:sp>
      <p:sp>
        <p:nvSpPr>
          <p:cNvPr id="250" name="البصر"/>
          <p:cNvSpPr/>
          <p:nvPr/>
        </p:nvSpPr>
        <p:spPr>
          <a:xfrm>
            <a:off x="380182" y="3801003"/>
            <a:ext cx="6416881" cy="4200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5"/>
                </a:cubicBezTo>
                <a:cubicBezTo>
                  <a:pt x="16758" y="20925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البصر</a:t>
            </a:r>
          </a:p>
        </p:txBody>
      </p:sp>
      <p:sp>
        <p:nvSpPr>
          <p:cNvPr id="251" name="الموت"/>
          <p:cNvSpPr/>
          <p:nvPr/>
        </p:nvSpPr>
        <p:spPr>
          <a:xfrm>
            <a:off x="782177" y="8653912"/>
            <a:ext cx="5612890" cy="3674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5"/>
                </a:cubicBezTo>
                <a:cubicBezTo>
                  <a:pt x="16758" y="20925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الموت</a:t>
            </a:r>
          </a:p>
        </p:txBody>
      </p:sp>
      <p:sp>
        <p:nvSpPr>
          <p:cNvPr id="252" name="الخالق"/>
          <p:cNvSpPr/>
          <p:nvPr/>
        </p:nvSpPr>
        <p:spPr>
          <a:xfrm>
            <a:off x="11199663" y="4306231"/>
            <a:ext cx="5783659" cy="3786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5"/>
                </a:cubicBezTo>
                <a:cubicBezTo>
                  <a:pt x="16758" y="20925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الخالق</a:t>
            </a:r>
          </a:p>
        </p:txBody>
      </p:sp>
      <p:sp>
        <p:nvSpPr>
          <p:cNvPr id="253" name="العلم"/>
          <p:cNvSpPr/>
          <p:nvPr/>
        </p:nvSpPr>
        <p:spPr>
          <a:xfrm>
            <a:off x="16100621" y="5568799"/>
            <a:ext cx="5818313" cy="3809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6"/>
                </a:cubicBezTo>
                <a:cubicBezTo>
                  <a:pt x="16758" y="20926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العلم</a:t>
            </a:r>
          </a:p>
        </p:txBody>
      </p:sp>
      <p:sp>
        <p:nvSpPr>
          <p:cNvPr id="254" name="القدرة"/>
          <p:cNvSpPr/>
          <p:nvPr/>
        </p:nvSpPr>
        <p:spPr>
          <a:xfrm>
            <a:off x="18604687" y="1263763"/>
            <a:ext cx="5364605" cy="3512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6"/>
                </a:cubicBezTo>
                <a:cubicBezTo>
                  <a:pt x="16758" y="20926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القدرة</a:t>
            </a:r>
          </a:p>
        </p:txBody>
      </p:sp>
      <p:sp>
        <p:nvSpPr>
          <p:cNvPr id="255" name="الحكيم"/>
          <p:cNvSpPr/>
          <p:nvPr/>
        </p:nvSpPr>
        <p:spPr>
          <a:xfrm>
            <a:off x="679466" y="213081"/>
            <a:ext cx="5818312" cy="3809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6"/>
                </a:cubicBezTo>
                <a:cubicBezTo>
                  <a:pt x="16758" y="20926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الحكيم </a:t>
            </a:r>
          </a:p>
        </p:txBody>
      </p:sp>
      <p:sp>
        <p:nvSpPr>
          <p:cNvPr id="256" name="ابحث عن المختلف"/>
          <p:cNvSpPr txBox="1"/>
          <p:nvPr>
            <p:ph type="ctrTitle"/>
          </p:nvPr>
        </p:nvSpPr>
        <p:spPr>
          <a:xfrm>
            <a:off x="8096792" y="1581428"/>
            <a:ext cx="10368620" cy="1747655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2072588">
              <a:defRPr spc="-197" sz="9860"/>
            </a:lvl1pPr>
          </a:lstStyle>
          <a:p>
            <a:pPr rtl="0">
              <a:defRPr/>
            </a:pPr>
            <a:r>
              <a:t>ابحث عن المختلف</a:t>
            </a:r>
          </a:p>
        </p:txBody>
      </p:sp>
      <p:sp>
        <p:nvSpPr>
          <p:cNvPr id="257" name="الموت"/>
          <p:cNvSpPr/>
          <p:nvPr/>
        </p:nvSpPr>
        <p:spPr>
          <a:xfrm>
            <a:off x="782177" y="8653912"/>
            <a:ext cx="5612890" cy="3674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5"/>
                </a:cubicBezTo>
                <a:cubicBezTo>
                  <a:pt x="16758" y="20925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الموت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مستطيل"/>
          <p:cNvSpPr/>
          <p:nvPr/>
        </p:nvSpPr>
        <p:spPr>
          <a:xfrm>
            <a:off x="225597" y="2532080"/>
            <a:ext cx="22051630" cy="10780539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60" name="الايمان بأسماء الله تعالى"/>
          <p:cNvSpPr txBox="1"/>
          <p:nvPr/>
        </p:nvSpPr>
        <p:spPr>
          <a:xfrm>
            <a:off x="856983" y="3922470"/>
            <a:ext cx="18938927" cy="1512326"/>
          </a:xfrm>
          <a:prstGeom prst="rect">
            <a:avLst/>
          </a:prstGeom>
          <a:solidFill>
            <a:srgbClr val="E4EF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b="1" spc="-164" sz="82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الايمان بأسماء الله تعالى </a:t>
            </a:r>
          </a:p>
        </p:txBody>
      </p:sp>
      <p:sp>
        <p:nvSpPr>
          <p:cNvPr id="261" name="أهمية الايمان بأسماء الله تعالى وصفاته"/>
          <p:cNvSpPr txBox="1"/>
          <p:nvPr>
            <p:ph type="ctrTitle"/>
          </p:nvPr>
        </p:nvSpPr>
        <p:spPr>
          <a:xfrm>
            <a:off x="5639007" y="248777"/>
            <a:ext cx="18927736" cy="1582953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1877520">
              <a:defRPr spc="-178" sz="8932"/>
            </a:lvl1pPr>
          </a:lstStyle>
          <a:p>
            <a:pPr rtl="0">
              <a:defRPr/>
            </a:pPr>
            <a:r>
              <a:t>أهمية الايمان بأسماء الله تعالى وصفاته</a:t>
            </a:r>
          </a:p>
        </p:txBody>
      </p:sp>
      <p:sp>
        <p:nvSpPr>
          <p:cNvPr id="262" name="٢- سورة الاخلاص تعدل ثلث القرآن"/>
          <p:cNvSpPr txBox="1"/>
          <p:nvPr/>
        </p:nvSpPr>
        <p:spPr>
          <a:xfrm>
            <a:off x="644098" y="8998191"/>
            <a:ext cx="16518783" cy="1649923"/>
          </a:xfrm>
          <a:prstGeom prst="rect">
            <a:avLst/>
          </a:prstGeom>
          <a:solidFill>
            <a:srgbClr val="B1DD8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b="1" spc="-176" sz="88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٢- سورة الاخلاص تعدل ثلث القرآن </a:t>
            </a:r>
          </a:p>
        </p:txBody>
      </p:sp>
      <p:sp>
        <p:nvSpPr>
          <p:cNvPr id="263" name="١- داخل في الايمان بالله تعالى"/>
          <p:cNvSpPr txBox="1"/>
          <p:nvPr/>
        </p:nvSpPr>
        <p:spPr>
          <a:xfrm>
            <a:off x="562590" y="6766961"/>
            <a:ext cx="16681798" cy="1675987"/>
          </a:xfrm>
          <a:prstGeom prst="rect">
            <a:avLst/>
          </a:prstGeom>
          <a:solidFill>
            <a:srgbClr val="E4EF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b="1" spc="-164" sz="82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١- داخل في الايمان بالله تعالى</a:t>
            </a:r>
          </a:p>
        </p:txBody>
      </p:sp>
      <p:pic>
        <p:nvPicPr>
          <p:cNvPr id="26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191" t="2418" r="2671" b="3227"/>
          <a:stretch>
            <a:fillRect/>
          </a:stretch>
        </p:blipFill>
        <p:spPr>
          <a:xfrm flipH="1">
            <a:off x="17699052" y="5170325"/>
            <a:ext cx="2664246" cy="2363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600" fill="norm" stroke="1" extrusionOk="0">
                <a:moveTo>
                  <a:pt x="139" y="0"/>
                </a:moveTo>
                <a:cubicBezTo>
                  <a:pt x="-88" y="0"/>
                  <a:pt x="-23" y="3965"/>
                  <a:pt x="238" y="5999"/>
                </a:cubicBezTo>
                <a:cubicBezTo>
                  <a:pt x="1147" y="13108"/>
                  <a:pt x="3924" y="17078"/>
                  <a:pt x="9172" y="18774"/>
                </a:cubicBezTo>
                <a:cubicBezTo>
                  <a:pt x="10547" y="19219"/>
                  <a:pt x="10941" y="19260"/>
                  <a:pt x="13770" y="19275"/>
                </a:cubicBezTo>
                <a:cubicBezTo>
                  <a:pt x="16391" y="19289"/>
                  <a:pt x="16870" y="19334"/>
                  <a:pt x="16898" y="19569"/>
                </a:cubicBezTo>
                <a:cubicBezTo>
                  <a:pt x="16916" y="19721"/>
                  <a:pt x="16976" y="20240"/>
                  <a:pt x="17032" y="20722"/>
                </a:cubicBezTo>
                <a:cubicBezTo>
                  <a:pt x="17088" y="21205"/>
                  <a:pt x="17163" y="21600"/>
                  <a:pt x="17197" y="21600"/>
                </a:cubicBezTo>
                <a:cubicBezTo>
                  <a:pt x="17389" y="21600"/>
                  <a:pt x="21512" y="15985"/>
                  <a:pt x="21403" y="15873"/>
                </a:cubicBezTo>
                <a:cubicBezTo>
                  <a:pt x="21349" y="15817"/>
                  <a:pt x="20578" y="15214"/>
                  <a:pt x="19643" y="14491"/>
                </a:cubicBezTo>
                <a:cubicBezTo>
                  <a:pt x="19374" y="14315"/>
                  <a:pt x="19022" y="14046"/>
                  <a:pt x="18706" y="13769"/>
                </a:cubicBezTo>
                <a:cubicBezTo>
                  <a:pt x="18702" y="13766"/>
                  <a:pt x="18699" y="13764"/>
                  <a:pt x="18696" y="13762"/>
                </a:cubicBezTo>
                <a:lnTo>
                  <a:pt x="16123" y="11785"/>
                </a:lnTo>
                <a:lnTo>
                  <a:pt x="16161" y="13080"/>
                </a:lnTo>
                <a:cubicBezTo>
                  <a:pt x="16183" y="13366"/>
                  <a:pt x="16202" y="13630"/>
                  <a:pt x="16222" y="13874"/>
                </a:cubicBezTo>
                <a:cubicBezTo>
                  <a:pt x="16246" y="14167"/>
                  <a:pt x="16241" y="14393"/>
                  <a:pt x="16206" y="14578"/>
                </a:cubicBezTo>
                <a:lnTo>
                  <a:pt x="16219" y="15046"/>
                </a:lnTo>
                <a:lnTo>
                  <a:pt x="15240" y="15292"/>
                </a:lnTo>
                <a:cubicBezTo>
                  <a:pt x="15030" y="15345"/>
                  <a:pt x="14759" y="15388"/>
                  <a:pt x="14455" y="15426"/>
                </a:cubicBezTo>
                <a:cubicBezTo>
                  <a:pt x="14316" y="15474"/>
                  <a:pt x="14067" y="15513"/>
                  <a:pt x="13827" y="15514"/>
                </a:cubicBezTo>
                <a:cubicBezTo>
                  <a:pt x="13795" y="15514"/>
                  <a:pt x="13618" y="15513"/>
                  <a:pt x="13569" y="15514"/>
                </a:cubicBezTo>
                <a:cubicBezTo>
                  <a:pt x="11571" y="15654"/>
                  <a:pt x="8793" y="15572"/>
                  <a:pt x="7823" y="15274"/>
                </a:cubicBezTo>
                <a:cubicBezTo>
                  <a:pt x="7633" y="15216"/>
                  <a:pt x="7446" y="15152"/>
                  <a:pt x="7265" y="15086"/>
                </a:cubicBezTo>
                <a:cubicBezTo>
                  <a:pt x="7264" y="15085"/>
                  <a:pt x="7260" y="15082"/>
                  <a:pt x="7259" y="15082"/>
                </a:cubicBezTo>
                <a:cubicBezTo>
                  <a:pt x="7201" y="15070"/>
                  <a:pt x="7148" y="15048"/>
                  <a:pt x="7096" y="15020"/>
                </a:cubicBezTo>
                <a:cubicBezTo>
                  <a:pt x="6771" y="14894"/>
                  <a:pt x="6459" y="14752"/>
                  <a:pt x="6162" y="14596"/>
                </a:cubicBezTo>
                <a:cubicBezTo>
                  <a:pt x="5669" y="14378"/>
                  <a:pt x="4896" y="13871"/>
                  <a:pt x="4293" y="13334"/>
                </a:cubicBezTo>
                <a:cubicBezTo>
                  <a:pt x="3709" y="12812"/>
                  <a:pt x="2430" y="11019"/>
                  <a:pt x="2377" y="10646"/>
                </a:cubicBezTo>
                <a:cubicBezTo>
                  <a:pt x="2376" y="10639"/>
                  <a:pt x="2373" y="10625"/>
                  <a:pt x="2371" y="10617"/>
                </a:cubicBezTo>
                <a:cubicBezTo>
                  <a:pt x="2259" y="10402"/>
                  <a:pt x="2151" y="10169"/>
                  <a:pt x="2046" y="9913"/>
                </a:cubicBezTo>
                <a:cubicBezTo>
                  <a:pt x="1918" y="9695"/>
                  <a:pt x="1835" y="9478"/>
                  <a:pt x="1832" y="9362"/>
                </a:cubicBezTo>
                <a:cubicBezTo>
                  <a:pt x="1760" y="9160"/>
                  <a:pt x="1690" y="8947"/>
                  <a:pt x="1622" y="8727"/>
                </a:cubicBezTo>
                <a:cubicBezTo>
                  <a:pt x="1551" y="8599"/>
                  <a:pt x="1505" y="8447"/>
                  <a:pt x="1497" y="8306"/>
                </a:cubicBezTo>
                <a:cubicBezTo>
                  <a:pt x="1415" y="8017"/>
                  <a:pt x="1334" y="7716"/>
                  <a:pt x="1258" y="7403"/>
                </a:cubicBezTo>
                <a:cubicBezTo>
                  <a:pt x="1199" y="7287"/>
                  <a:pt x="1165" y="7141"/>
                  <a:pt x="1166" y="7008"/>
                </a:cubicBezTo>
                <a:cubicBezTo>
                  <a:pt x="808" y="5420"/>
                  <a:pt x="541" y="3569"/>
                  <a:pt x="400" y="1614"/>
                </a:cubicBezTo>
                <a:cubicBezTo>
                  <a:pt x="399" y="1596"/>
                  <a:pt x="398" y="1584"/>
                  <a:pt x="397" y="1567"/>
                </a:cubicBezTo>
                <a:cubicBezTo>
                  <a:pt x="391" y="1522"/>
                  <a:pt x="385" y="1460"/>
                  <a:pt x="381" y="1400"/>
                </a:cubicBezTo>
                <a:cubicBezTo>
                  <a:pt x="315" y="616"/>
                  <a:pt x="211" y="0"/>
                  <a:pt x="139" y="0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65" name="٣- آية الكرسي أعظم آية في القرآن الكريم"/>
          <p:cNvSpPr txBox="1"/>
          <p:nvPr/>
        </p:nvSpPr>
        <p:spPr>
          <a:xfrm>
            <a:off x="655711" y="11203356"/>
            <a:ext cx="16495557" cy="1817915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b="1" spc="-164" sz="82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٣- آية الكرسي أعظم آية في القرآن الكريم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" grpId="4"/>
      <p:bldP build="whole" bldLvl="1" animBg="1" rev="0" advAuto="0" spid="264" grpId="1"/>
      <p:bldP build="whole" bldLvl="1" animBg="1" rev="0" advAuto="0" spid="262" grpId="3"/>
      <p:bldP build="whole" bldLvl="1" animBg="1" rev="0" advAuto="0" spid="263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خط"/>
          <p:cNvSpPr/>
          <p:nvPr/>
        </p:nvSpPr>
        <p:spPr>
          <a:xfrm>
            <a:off x="2286209" y="1652258"/>
            <a:ext cx="9116555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8" name="فوائد الايمان بالله تعالى وأسماءه وصفاته"/>
          <p:cNvSpPr txBox="1"/>
          <p:nvPr>
            <p:ph type="ctrTitle"/>
          </p:nvPr>
        </p:nvSpPr>
        <p:spPr>
          <a:xfrm>
            <a:off x="3301632" y="546803"/>
            <a:ext cx="20571338" cy="1907061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>
              <a:defRPr spc="-168" sz="8400"/>
            </a:lvl1pPr>
          </a:lstStyle>
          <a:p>
            <a:pPr rtl="0">
              <a:defRPr/>
            </a:pPr>
            <a:r>
              <a:t>فوائد الايمان بالله تعالى وأسماءه وصفاته</a:t>
            </a:r>
          </a:p>
        </p:txBody>
      </p:sp>
      <p:sp>
        <p:nvSpPr>
          <p:cNvPr id="269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70" name="الابتعاد عن المعاصي"/>
          <p:cNvSpPr/>
          <p:nvPr/>
        </p:nvSpPr>
        <p:spPr>
          <a:xfrm>
            <a:off x="7072451" y="6100430"/>
            <a:ext cx="8081738" cy="1958174"/>
          </a:xfrm>
          <a:prstGeom prst="rect">
            <a:avLst/>
          </a:prstGeom>
          <a:solidFill>
            <a:srgbClr val="D3E2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300">
                <a:solidFill>
                  <a:srgbClr val="4E7A2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E7A27"/>
                </a:solidFill>
              </a:rPr>
              <a:t>الابتعاد عن المعاصي </a:t>
            </a:r>
          </a:p>
        </p:txBody>
      </p:sp>
      <p:sp>
        <p:nvSpPr>
          <p:cNvPr id="271" name="خط"/>
          <p:cNvSpPr/>
          <p:nvPr/>
        </p:nvSpPr>
        <p:spPr>
          <a:xfrm flipV="1">
            <a:off x="2307349" y="1575822"/>
            <a:ext cx="1" cy="10802849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2" name="خط"/>
          <p:cNvSpPr/>
          <p:nvPr/>
        </p:nvSpPr>
        <p:spPr>
          <a:xfrm>
            <a:off x="2286209" y="4832555"/>
            <a:ext cx="9116555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3" name="خط"/>
          <p:cNvSpPr/>
          <p:nvPr/>
        </p:nvSpPr>
        <p:spPr>
          <a:xfrm>
            <a:off x="2286209" y="6977245"/>
            <a:ext cx="4787760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4" name="خط"/>
          <p:cNvSpPr/>
          <p:nvPr/>
        </p:nvSpPr>
        <p:spPr>
          <a:xfrm>
            <a:off x="2254616" y="9618527"/>
            <a:ext cx="5740248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5" name="خط"/>
          <p:cNvSpPr/>
          <p:nvPr/>
        </p:nvSpPr>
        <p:spPr>
          <a:xfrm>
            <a:off x="2350313" y="12302232"/>
            <a:ext cx="9271623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6" name="إخلاص العمل لله تعالى"/>
          <p:cNvSpPr/>
          <p:nvPr/>
        </p:nvSpPr>
        <p:spPr>
          <a:xfrm>
            <a:off x="5824882" y="8520852"/>
            <a:ext cx="10576876" cy="2195350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000">
                <a:solidFill>
                  <a:srgbClr val="4D22B2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D22B2"/>
                </a:solidFill>
              </a:rPr>
              <a:t>إخلاص العمل لله تعالى</a:t>
            </a:r>
          </a:p>
        </p:txBody>
      </p:sp>
      <p:sp>
        <p:nvSpPr>
          <p:cNvPr id="277" name="دخول الجنة"/>
          <p:cNvSpPr/>
          <p:nvPr/>
        </p:nvSpPr>
        <p:spPr>
          <a:xfrm>
            <a:off x="7072451" y="11196777"/>
            <a:ext cx="8081738" cy="1958174"/>
          </a:xfrm>
          <a:prstGeom prst="rect">
            <a:avLst/>
          </a:prstGeom>
          <a:solidFill>
            <a:srgbClr val="FFB5A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300">
                <a:solidFill>
                  <a:srgbClr val="4E7A2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E7A27"/>
                </a:solidFill>
              </a:rPr>
              <a:t>دخول الجنة</a:t>
            </a:r>
          </a:p>
        </p:txBody>
      </p:sp>
      <p:sp>
        <p:nvSpPr>
          <p:cNvPr id="278" name="محبة الله تعالى"/>
          <p:cNvSpPr/>
          <p:nvPr/>
        </p:nvSpPr>
        <p:spPr>
          <a:xfrm>
            <a:off x="7475756" y="3304916"/>
            <a:ext cx="6972451" cy="2128665"/>
          </a:xfrm>
          <a:prstGeom prst="rect">
            <a:avLst/>
          </a:prstGeom>
          <a:solidFill>
            <a:srgbClr val="F4D79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B51A00"/>
                </a:solidFill>
              </a:rPr>
              <a:t>محبة الله تعالى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1"/>
      <p:bldP build="whole" bldLvl="1" animBg="1" rev="0" advAuto="0" spid="270" grpId="2"/>
      <p:bldP build="whole" bldLvl="1" animBg="1" rev="0" advAuto="0" spid="276" grpId="3"/>
      <p:bldP build="whole" bldLvl="1" animBg="1" rev="0" advAuto="0" spid="277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مستطيل"/>
          <p:cNvSpPr/>
          <p:nvPr/>
        </p:nvSpPr>
        <p:spPr>
          <a:xfrm>
            <a:off x="2765446" y="1425540"/>
            <a:ext cx="16345031" cy="11166980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81" name="صفحة ٧٣"/>
          <p:cNvSpPr txBox="1"/>
          <p:nvPr>
            <p:ph type="body" idx="21"/>
          </p:nvPr>
        </p:nvSpPr>
        <p:spPr>
          <a:xfrm>
            <a:off x="-19349717" y="12996657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٧٣</a:t>
            </a:r>
          </a:p>
        </p:txBody>
      </p:sp>
      <p:sp>
        <p:nvSpPr>
          <p:cNvPr id="282" name="آية الكرسي أعظم آية في القرآن الكريم"/>
          <p:cNvSpPr txBox="1"/>
          <p:nvPr>
            <p:ph type="ctrTitle"/>
          </p:nvPr>
        </p:nvSpPr>
        <p:spPr>
          <a:xfrm>
            <a:off x="7071605" y="644814"/>
            <a:ext cx="17563659" cy="1500603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1755604">
              <a:defRPr spc="-167" sz="8352"/>
            </a:lvl1pPr>
          </a:lstStyle>
          <a:p>
            <a:pPr rtl="0">
              <a:defRPr/>
            </a:pPr>
            <a:r>
              <a:t>آية الكرسي أعظم آية في القرآن الكريم</a:t>
            </a:r>
          </a:p>
        </p:txBody>
      </p:sp>
      <p:sp>
        <p:nvSpPr>
          <p:cNvPr id="283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8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0" t="15447" r="718" b="13172"/>
          <a:stretch>
            <a:fillRect/>
          </a:stretch>
        </p:blipFill>
        <p:spPr>
          <a:xfrm>
            <a:off x="4354211" y="2385229"/>
            <a:ext cx="13167571" cy="9467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صفحة ٧٤"/>
          <p:cNvSpPr txBox="1"/>
          <p:nvPr>
            <p:ph type="body" idx="21"/>
          </p:nvPr>
        </p:nvSpPr>
        <p:spPr>
          <a:xfrm>
            <a:off x="-18812829" y="12638732"/>
            <a:ext cx="21971003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٧٤</a:t>
            </a:r>
          </a:p>
        </p:txBody>
      </p:sp>
      <p:sp>
        <p:nvSpPr>
          <p:cNvPr id="287" name="القيمة"/>
          <p:cNvSpPr txBox="1"/>
          <p:nvPr>
            <p:ph type="ctrTitle"/>
          </p:nvPr>
        </p:nvSpPr>
        <p:spPr>
          <a:xfrm>
            <a:off x="15831776" y="644814"/>
            <a:ext cx="10121097" cy="2044682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/>
          </a:lstStyle>
          <a:p>
            <a:pPr rtl="0">
              <a:defRPr/>
            </a:pPr>
            <a:r>
              <a:t>القيمة</a:t>
            </a:r>
          </a:p>
        </p:txBody>
      </p:sp>
      <p:sp>
        <p:nvSpPr>
          <p:cNvPr id="288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89" name="الايمان بأسماء الله تعالى وصفاته"/>
          <p:cNvSpPr/>
          <p:nvPr/>
        </p:nvSpPr>
        <p:spPr>
          <a:xfrm>
            <a:off x="568394" y="3588913"/>
            <a:ext cx="14351154" cy="2186219"/>
          </a:xfrm>
          <a:prstGeom prst="rect">
            <a:avLst/>
          </a:prstGeom>
          <a:solidFill>
            <a:srgbClr val="F4D79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B51A00"/>
                </a:solidFill>
              </a:rPr>
              <a:t>الايمان بأسماء الله تعالى وصفاته </a:t>
            </a:r>
          </a:p>
        </p:txBody>
      </p:sp>
      <p:sp>
        <p:nvSpPr>
          <p:cNvPr id="290" name="خط"/>
          <p:cNvSpPr/>
          <p:nvPr/>
        </p:nvSpPr>
        <p:spPr>
          <a:xfrm flipV="1">
            <a:off x="7743971" y="1674832"/>
            <a:ext cx="1" cy="1615004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1" name="خط"/>
          <p:cNvSpPr/>
          <p:nvPr/>
        </p:nvSpPr>
        <p:spPr>
          <a:xfrm>
            <a:off x="7633723" y="1667155"/>
            <a:ext cx="9116554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2" name="خط"/>
          <p:cNvSpPr/>
          <p:nvPr/>
        </p:nvSpPr>
        <p:spPr>
          <a:xfrm>
            <a:off x="18359620" y="5990149"/>
            <a:ext cx="1" cy="3351589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3" name="خط"/>
          <p:cNvSpPr/>
          <p:nvPr/>
        </p:nvSpPr>
        <p:spPr>
          <a:xfrm>
            <a:off x="13266097" y="9283293"/>
            <a:ext cx="5129087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4" name="مظاهرها السلوكية"/>
          <p:cNvSpPr txBox="1"/>
          <p:nvPr/>
        </p:nvSpPr>
        <p:spPr>
          <a:xfrm>
            <a:off x="13130079" y="5916939"/>
            <a:ext cx="11746697" cy="1882122"/>
          </a:xfrm>
          <a:prstGeom prst="rect">
            <a:avLst/>
          </a:prstGeom>
          <a:solidFill>
            <a:srgbClr val="E9CE6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2243271">
              <a:lnSpc>
                <a:spcPct val="80000"/>
              </a:lnSpc>
              <a:defRPr b="1" spc="-213" sz="10672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مظاهرها السلوكية</a:t>
            </a:r>
          </a:p>
        </p:txBody>
      </p:sp>
      <p:sp>
        <p:nvSpPr>
          <p:cNvPr id="295" name="أدعو الله بأسماءه الحسنى .…"/>
          <p:cNvSpPr/>
          <p:nvPr/>
        </p:nvSpPr>
        <p:spPr>
          <a:xfrm>
            <a:off x="123954" y="8368194"/>
            <a:ext cx="16810395" cy="3065455"/>
          </a:xfrm>
          <a:prstGeom prst="rect">
            <a:avLst/>
          </a:prstGeom>
          <a:solidFill>
            <a:srgbClr val="F4D79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1016000" indent="-1016000" defTabSz="825500" rtl="0">
              <a:buSzPct val="123000"/>
              <a:buChar char="-"/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أدعو الله بأسماءه الحسنى .</a:t>
            </a:r>
          </a:p>
          <a:p>
            <a:pPr marL="1016000" indent="-1016000" defTabSz="825500" rtl="0">
              <a:buSzPct val="123000"/>
              <a:buChar char="-"/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أحرص على إخلاص العمل لله تعالى 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1"/>
      <p:bldP build="whole" bldLvl="1" animBg="1" rev="0" advAuto="0" spid="29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صفحة ٧١"/>
          <p:cNvSpPr txBox="1"/>
          <p:nvPr>
            <p:ph type="body" idx="21"/>
          </p:nvPr>
        </p:nvSpPr>
        <p:spPr>
          <a:xfrm>
            <a:off x="-18812829" y="12451867"/>
            <a:ext cx="21971003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٧١</a:t>
            </a:r>
          </a:p>
        </p:txBody>
      </p:sp>
      <p:sp>
        <p:nvSpPr>
          <p:cNvPr id="154" name="الايمان بأسماء الله تعالى وصفاته"/>
          <p:cNvSpPr txBox="1"/>
          <p:nvPr>
            <p:ph type="ctrTitle"/>
          </p:nvPr>
        </p:nvSpPr>
        <p:spPr>
          <a:xfrm>
            <a:off x="6177453" y="5477691"/>
            <a:ext cx="13514233" cy="415625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rtl="0">
              <a:defRPr/>
            </a:pPr>
            <a:r>
              <a:t>الايمان بأسماء الله تعالى وصفاته </a:t>
            </a:r>
          </a:p>
        </p:txBody>
      </p:sp>
      <p:sp>
        <p:nvSpPr>
          <p:cNvPr id="155" name="عنوان الدرس :"/>
          <p:cNvSpPr txBox="1"/>
          <p:nvPr>
            <p:ph type="subTitle" sz="quarter" idx="1"/>
          </p:nvPr>
        </p:nvSpPr>
        <p:spPr>
          <a:xfrm>
            <a:off x="-5432278" y="4738665"/>
            <a:ext cx="21030414" cy="2152524"/>
          </a:xfrm>
          <a:prstGeom prst="rect">
            <a:avLst/>
          </a:prstGeom>
        </p:spPr>
        <p:txBody>
          <a:bodyPr/>
          <a:lstStyle/>
          <a:p>
            <a:pPr/>
            <a:r>
              <a:t>عنوان الدرس :</a:t>
            </a:r>
          </a:p>
        </p:txBody>
      </p:sp>
      <p:sp>
        <p:nvSpPr>
          <p:cNvPr id="156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57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7948" y="2333129"/>
            <a:ext cx="5740401" cy="421640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مستطيل"/>
          <p:cNvSpPr/>
          <p:nvPr/>
        </p:nvSpPr>
        <p:spPr>
          <a:xfrm>
            <a:off x="4791521" y="1933005"/>
            <a:ext cx="14501834" cy="8330023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صفحة ٧٥"/>
          <p:cNvSpPr txBox="1"/>
          <p:nvPr>
            <p:ph type="body" idx="21"/>
          </p:nvPr>
        </p:nvSpPr>
        <p:spPr>
          <a:xfrm>
            <a:off x="-19349717" y="12996657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٧٥</a:t>
            </a:r>
          </a:p>
        </p:txBody>
      </p:sp>
      <p:sp>
        <p:nvSpPr>
          <p:cNvPr id="298" name="التقويم"/>
          <p:cNvSpPr txBox="1"/>
          <p:nvPr>
            <p:ph type="ctrTitle"/>
          </p:nvPr>
        </p:nvSpPr>
        <p:spPr>
          <a:xfrm>
            <a:off x="15188217" y="224025"/>
            <a:ext cx="11061684" cy="1797159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2267655">
              <a:defRPr spc="-215" sz="10788"/>
            </a:lvl1pPr>
          </a:lstStyle>
          <a:p>
            <a:pPr rtl="0">
              <a:defRPr/>
            </a:pPr>
            <a:r>
              <a:t>التقويم</a:t>
            </a:r>
          </a:p>
        </p:txBody>
      </p:sp>
      <p:sp>
        <p:nvSpPr>
          <p:cNvPr id="299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300" name="IMG_4120.png" descr="IMG_4120.png"/>
          <p:cNvPicPr>
            <a:picLocks noChangeAspect="1"/>
          </p:cNvPicPr>
          <p:nvPr/>
        </p:nvPicPr>
        <p:blipFill>
          <a:blip r:embed="rId3">
            <a:extLst/>
          </a:blip>
          <a:srcRect l="2453" t="48110" r="6834" b="38471"/>
          <a:stretch>
            <a:fillRect/>
          </a:stretch>
        </p:blipFill>
        <p:spPr>
          <a:xfrm>
            <a:off x="873359" y="3632596"/>
            <a:ext cx="20156305" cy="6450609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مستطيل"/>
          <p:cNvSpPr/>
          <p:nvPr/>
        </p:nvSpPr>
        <p:spPr>
          <a:xfrm>
            <a:off x="322869" y="3240292"/>
            <a:ext cx="21257468" cy="7627374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302" name="أثبتها الله تعالى لنفسه"/>
          <p:cNvSpPr/>
          <p:nvPr/>
        </p:nvSpPr>
        <p:spPr>
          <a:xfrm>
            <a:off x="-1560249" y="3950810"/>
            <a:ext cx="13041498" cy="437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أثبتها الله تعالى لنفسه </a:t>
            </a:r>
          </a:p>
        </p:txBody>
      </p:sp>
      <p:sp>
        <p:nvSpPr>
          <p:cNvPr id="303" name="العلم.     القدرة"/>
          <p:cNvSpPr/>
          <p:nvPr/>
        </p:nvSpPr>
        <p:spPr>
          <a:xfrm>
            <a:off x="-4030766" y="5115812"/>
            <a:ext cx="17982532" cy="4370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7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العلم.     القدرة</a:t>
            </a:r>
          </a:p>
        </p:txBody>
      </p:sp>
      <p:sp>
        <p:nvSpPr>
          <p:cNvPr id="304" name="ثلث القرآن"/>
          <p:cNvSpPr/>
          <p:nvPr/>
        </p:nvSpPr>
        <p:spPr>
          <a:xfrm>
            <a:off x="790216" y="5964147"/>
            <a:ext cx="17982531" cy="4370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7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ثلث القرآن</a:t>
            </a:r>
          </a:p>
        </p:txBody>
      </p:sp>
      <p:sp>
        <p:nvSpPr>
          <p:cNvPr id="305" name="محبة الله  دخول الجنة"/>
          <p:cNvSpPr/>
          <p:nvPr/>
        </p:nvSpPr>
        <p:spPr>
          <a:xfrm>
            <a:off x="-2706209" y="7408756"/>
            <a:ext cx="16472771" cy="4370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7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محبة الله  دخول الجنة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" grpId="2"/>
      <p:bldP build="whole" bldLvl="1" animBg="1" rev="0" advAuto="0" spid="304" grpId="3"/>
      <p:bldP build="whole" bldLvl="1" animBg="1" rev="0" advAuto="0" spid="305" grpId="4"/>
      <p:bldP build="whole" bldLvl="1" animBg="1" rev="0" advAuto="0" spid="30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أحمد النفيس - لله من أسمائه تسعونا | حصريا 2019 2.mp4" descr="أحمد النفيس - لله من أسمائه تسعونا | حصريا 2019 2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079344" y="2101908"/>
            <a:ext cx="16468865" cy="9263737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62" name="مستطيل"/>
          <p:cNvSpPr/>
          <p:nvPr/>
        </p:nvSpPr>
        <p:spPr>
          <a:xfrm>
            <a:off x="2910345" y="1140931"/>
            <a:ext cx="18806862" cy="11185692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63" name="فيديو"/>
          <p:cNvSpPr/>
          <p:nvPr/>
        </p:nvSpPr>
        <p:spPr>
          <a:xfrm>
            <a:off x="2406398" y="738714"/>
            <a:ext cx="3132184" cy="1753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6" y="0"/>
                </a:moveTo>
                <a:cubicBezTo>
                  <a:pt x="623" y="0"/>
                  <a:pt x="0" y="1113"/>
                  <a:pt x="0" y="2475"/>
                </a:cubicBezTo>
                <a:lnTo>
                  <a:pt x="0" y="19125"/>
                </a:lnTo>
                <a:cubicBezTo>
                  <a:pt x="0" y="20487"/>
                  <a:pt x="623" y="21600"/>
                  <a:pt x="1386" y="21600"/>
                </a:cubicBezTo>
                <a:lnTo>
                  <a:pt x="15853" y="21600"/>
                </a:lnTo>
                <a:cubicBezTo>
                  <a:pt x="16616" y="21600"/>
                  <a:pt x="17239" y="20487"/>
                  <a:pt x="17239" y="19125"/>
                </a:cubicBezTo>
                <a:lnTo>
                  <a:pt x="17239" y="15008"/>
                </a:lnTo>
                <a:cubicBezTo>
                  <a:pt x="17501" y="15278"/>
                  <a:pt x="17778" y="15564"/>
                  <a:pt x="17979" y="15771"/>
                </a:cubicBezTo>
                <a:lnTo>
                  <a:pt x="21000" y="18884"/>
                </a:lnTo>
                <a:cubicBezTo>
                  <a:pt x="21330" y="19224"/>
                  <a:pt x="21600" y="18948"/>
                  <a:pt x="21600" y="18268"/>
                </a:cubicBezTo>
                <a:lnTo>
                  <a:pt x="21600" y="12039"/>
                </a:lnTo>
                <a:cubicBezTo>
                  <a:pt x="21600" y="11358"/>
                  <a:pt x="21600" y="10242"/>
                  <a:pt x="21600" y="9561"/>
                </a:cubicBezTo>
                <a:lnTo>
                  <a:pt x="21600" y="3332"/>
                </a:lnTo>
                <a:cubicBezTo>
                  <a:pt x="21600" y="2652"/>
                  <a:pt x="21330" y="2376"/>
                  <a:pt x="21000" y="2716"/>
                </a:cubicBezTo>
                <a:lnTo>
                  <a:pt x="17979" y="5829"/>
                </a:lnTo>
                <a:cubicBezTo>
                  <a:pt x="17778" y="6036"/>
                  <a:pt x="17500" y="6322"/>
                  <a:pt x="17239" y="6592"/>
                </a:cubicBezTo>
                <a:lnTo>
                  <a:pt x="17239" y="2475"/>
                </a:lnTo>
                <a:cubicBezTo>
                  <a:pt x="17239" y="1113"/>
                  <a:pt x="16616" y="0"/>
                  <a:pt x="15853" y="0"/>
                </a:cubicBezTo>
                <a:lnTo>
                  <a:pt x="1386" y="0"/>
                </a:lnTo>
                <a:close/>
              </a:path>
            </a:pathLst>
          </a:custGeom>
          <a:solidFill>
            <a:srgbClr val="E9CE6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92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66" name="مستطيل"/>
          <p:cNvSpPr/>
          <p:nvPr/>
        </p:nvSpPr>
        <p:spPr>
          <a:xfrm>
            <a:off x="2997856" y="2279537"/>
            <a:ext cx="10814080" cy="10042989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67" name="تمرين"/>
          <p:cNvSpPr txBox="1"/>
          <p:nvPr>
            <p:ph type="ctrTitle"/>
          </p:nvPr>
        </p:nvSpPr>
        <p:spPr>
          <a:xfrm>
            <a:off x="11227845" y="743823"/>
            <a:ext cx="12843852" cy="4965456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/>
          </a:lstStyle>
          <a:p>
            <a:pPr rtl="0">
              <a:defRPr/>
            </a:pPr>
            <a:r>
              <a:t>تمرين</a:t>
            </a:r>
          </a:p>
        </p:txBody>
      </p:sp>
      <p:pic>
        <p:nvPicPr>
          <p:cNvPr id="168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29543" y="-6181667"/>
            <a:ext cx="6430762" cy="4723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45951" y="3891812"/>
            <a:ext cx="7610512" cy="7610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26393 0.119106 0.052785 0.238211 0.077825 0.333255 C 0.102864 0.428299 0.126550 0.499281 0.151927 0.511312 C 0.177305 0.523343 0.204374 0.476423 0.231444 0.439127 C 0.258513 0.401831 0.285583 0.374160 0.305208 0.363332 C 0.324834 0.352505 0.337015 0.358520 0.349196 0.364535" origin="layout" pathEditMode="relative">
                                      <p:cBhvr>
                                        <p:cTn id="6" dur="18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2" name="مستطيل"/>
          <p:cNvSpPr/>
          <p:nvPr/>
        </p:nvSpPr>
        <p:spPr>
          <a:xfrm>
            <a:off x="2997856" y="2279537"/>
            <a:ext cx="20119694" cy="6858767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73" name="اكتبي في خانة الدردشة…"/>
          <p:cNvSpPr txBox="1"/>
          <p:nvPr>
            <p:ph type="ctrTitle"/>
          </p:nvPr>
        </p:nvSpPr>
        <p:spPr>
          <a:xfrm>
            <a:off x="6600990" y="4129631"/>
            <a:ext cx="13929081" cy="3515431"/>
          </a:xfrm>
          <a:prstGeom prst="rect">
            <a:avLst/>
          </a:prstGeom>
          <a:solidFill>
            <a:srgbClr val="E9CE67"/>
          </a:solidFill>
        </p:spPr>
        <p:txBody>
          <a:bodyPr/>
          <a:lstStyle/>
          <a:p>
            <a:pPr defTabSz="2048204" rtl="0">
              <a:defRPr spc="-151" sz="7560"/>
            </a:pPr>
            <a:r>
              <a:t>           اكتبي في خانة الدردشة</a:t>
            </a:r>
          </a:p>
          <a:p>
            <a:pPr algn="ctr" defTabSz="2048204" rtl="0">
              <a:defRPr spc="-151" sz="7560"/>
            </a:pPr>
            <a:r>
              <a:t> ٥ أسماء من أسماء الله الحسنى </a:t>
            </a:r>
          </a:p>
        </p:txBody>
      </p:sp>
      <p:sp>
        <p:nvSpPr>
          <p:cNvPr id="174" name="تحرير المستند"/>
          <p:cNvSpPr/>
          <p:nvPr/>
        </p:nvSpPr>
        <p:spPr>
          <a:xfrm>
            <a:off x="986760" y="4632433"/>
            <a:ext cx="5140136" cy="5585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5" h="21600" fill="norm" stroke="1" extrusionOk="0">
                <a:moveTo>
                  <a:pt x="178" y="0"/>
                </a:moveTo>
                <a:cubicBezTo>
                  <a:pt x="80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80" y="21600"/>
                  <a:pt x="178" y="21600"/>
                </a:cubicBezTo>
                <a:lnTo>
                  <a:pt x="17891" y="21600"/>
                </a:lnTo>
                <a:cubicBezTo>
                  <a:pt x="17989" y="21600"/>
                  <a:pt x="18069" y="21528"/>
                  <a:pt x="18069" y="21438"/>
                </a:cubicBezTo>
                <a:lnTo>
                  <a:pt x="18069" y="10414"/>
                </a:lnTo>
                <a:lnTo>
                  <a:pt x="13054" y="15043"/>
                </a:lnTo>
                <a:cubicBezTo>
                  <a:pt x="12867" y="15216"/>
                  <a:pt x="12647" y="15358"/>
                  <a:pt x="12407" y="15463"/>
                </a:cubicBezTo>
                <a:lnTo>
                  <a:pt x="8385" y="17111"/>
                </a:lnTo>
                <a:cubicBezTo>
                  <a:pt x="8235" y="17177"/>
                  <a:pt x="8078" y="17032"/>
                  <a:pt x="8149" y="16892"/>
                </a:cubicBezTo>
                <a:lnTo>
                  <a:pt x="9963" y="13105"/>
                </a:lnTo>
                <a:cubicBezTo>
                  <a:pt x="10077" y="12882"/>
                  <a:pt x="10231" y="12679"/>
                  <a:pt x="10420" y="12504"/>
                </a:cubicBezTo>
                <a:lnTo>
                  <a:pt x="17644" y="5837"/>
                </a:lnTo>
                <a:lnTo>
                  <a:pt x="11926" y="5837"/>
                </a:lnTo>
                <a:cubicBezTo>
                  <a:pt x="11828" y="5837"/>
                  <a:pt x="11748" y="5765"/>
                  <a:pt x="11748" y="5674"/>
                </a:cubicBezTo>
                <a:lnTo>
                  <a:pt x="11748" y="58"/>
                </a:lnTo>
                <a:cubicBezTo>
                  <a:pt x="11748" y="26"/>
                  <a:pt x="11720" y="0"/>
                  <a:pt x="11685" y="0"/>
                </a:cubicBezTo>
                <a:lnTo>
                  <a:pt x="178" y="0"/>
                </a:lnTo>
                <a:close/>
                <a:moveTo>
                  <a:pt x="12563" y="86"/>
                </a:moveTo>
                <a:cubicBezTo>
                  <a:pt x="12541" y="94"/>
                  <a:pt x="12525" y="114"/>
                  <a:pt x="12525" y="140"/>
                </a:cubicBezTo>
                <a:lnTo>
                  <a:pt x="12525" y="4958"/>
                </a:lnTo>
                <a:cubicBezTo>
                  <a:pt x="12525" y="5048"/>
                  <a:pt x="12605" y="5120"/>
                  <a:pt x="12703" y="5120"/>
                </a:cubicBezTo>
                <a:lnTo>
                  <a:pt x="17917" y="5120"/>
                </a:lnTo>
                <a:cubicBezTo>
                  <a:pt x="17974" y="5120"/>
                  <a:pt x="18001" y="5058"/>
                  <a:pt x="17962" y="5021"/>
                </a:cubicBezTo>
                <a:lnTo>
                  <a:pt x="12632" y="99"/>
                </a:lnTo>
                <a:cubicBezTo>
                  <a:pt x="12612" y="81"/>
                  <a:pt x="12585" y="78"/>
                  <a:pt x="12563" y="86"/>
                </a:cubicBezTo>
                <a:close/>
                <a:moveTo>
                  <a:pt x="20172" y="4728"/>
                </a:moveTo>
                <a:cubicBezTo>
                  <a:pt x="20023" y="4734"/>
                  <a:pt x="19872" y="4794"/>
                  <a:pt x="19753" y="4903"/>
                </a:cubicBezTo>
                <a:lnTo>
                  <a:pt x="18916" y="5676"/>
                </a:lnTo>
                <a:cubicBezTo>
                  <a:pt x="18892" y="5699"/>
                  <a:pt x="18892" y="5736"/>
                  <a:pt x="18916" y="5758"/>
                </a:cubicBezTo>
                <a:lnTo>
                  <a:pt x="20419" y="7147"/>
                </a:lnTo>
                <a:cubicBezTo>
                  <a:pt x="20443" y="7170"/>
                  <a:pt x="20483" y="7170"/>
                  <a:pt x="20508" y="7147"/>
                </a:cubicBezTo>
                <a:lnTo>
                  <a:pt x="21345" y="6372"/>
                </a:lnTo>
                <a:cubicBezTo>
                  <a:pt x="21583" y="6154"/>
                  <a:pt x="21600" y="5815"/>
                  <a:pt x="21383" y="5615"/>
                </a:cubicBezTo>
                <a:lnTo>
                  <a:pt x="20576" y="4868"/>
                </a:lnTo>
                <a:cubicBezTo>
                  <a:pt x="20468" y="4768"/>
                  <a:pt x="20321" y="4722"/>
                  <a:pt x="20172" y="4728"/>
                </a:cubicBezTo>
                <a:close/>
                <a:moveTo>
                  <a:pt x="18322" y="6249"/>
                </a:moveTo>
                <a:cubicBezTo>
                  <a:pt x="18306" y="6249"/>
                  <a:pt x="18290" y="6255"/>
                  <a:pt x="18277" y="6266"/>
                </a:cubicBezTo>
                <a:lnTo>
                  <a:pt x="11222" y="12779"/>
                </a:lnTo>
                <a:cubicBezTo>
                  <a:pt x="11198" y="12801"/>
                  <a:pt x="11198" y="12838"/>
                  <a:pt x="11222" y="12861"/>
                </a:cubicBezTo>
                <a:lnTo>
                  <a:pt x="12727" y="14249"/>
                </a:lnTo>
                <a:cubicBezTo>
                  <a:pt x="12751" y="14272"/>
                  <a:pt x="12789" y="14272"/>
                  <a:pt x="12814" y="14249"/>
                </a:cubicBezTo>
                <a:lnTo>
                  <a:pt x="19869" y="7737"/>
                </a:lnTo>
                <a:cubicBezTo>
                  <a:pt x="19893" y="7714"/>
                  <a:pt x="19893" y="7677"/>
                  <a:pt x="19869" y="7655"/>
                </a:cubicBezTo>
                <a:lnTo>
                  <a:pt x="18366" y="6266"/>
                </a:lnTo>
                <a:cubicBezTo>
                  <a:pt x="18354" y="6255"/>
                  <a:pt x="18338" y="6249"/>
                  <a:pt x="18322" y="6249"/>
                </a:cubicBezTo>
                <a:close/>
                <a:moveTo>
                  <a:pt x="10691" y="13419"/>
                </a:moveTo>
                <a:cubicBezTo>
                  <a:pt x="10671" y="13422"/>
                  <a:pt x="10653" y="13432"/>
                  <a:pt x="10644" y="13451"/>
                </a:cubicBezTo>
                <a:lnTo>
                  <a:pt x="9401" y="15879"/>
                </a:lnTo>
                <a:cubicBezTo>
                  <a:pt x="9375" y="15929"/>
                  <a:pt x="9430" y="15979"/>
                  <a:pt x="9483" y="15955"/>
                </a:cubicBezTo>
                <a:lnTo>
                  <a:pt x="12114" y="14808"/>
                </a:lnTo>
                <a:cubicBezTo>
                  <a:pt x="12154" y="14790"/>
                  <a:pt x="12161" y="14741"/>
                  <a:pt x="12130" y="14712"/>
                </a:cubicBezTo>
                <a:lnTo>
                  <a:pt x="10745" y="13434"/>
                </a:lnTo>
                <a:cubicBezTo>
                  <a:pt x="10730" y="13420"/>
                  <a:pt x="10710" y="13416"/>
                  <a:pt x="10691" y="13419"/>
                </a:cubicBezTo>
                <a:close/>
              </a:path>
            </a:pathLst>
          </a:custGeom>
          <a:solidFill>
            <a:srgbClr val="E9CE6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خط"/>
          <p:cNvSpPr/>
          <p:nvPr/>
        </p:nvSpPr>
        <p:spPr>
          <a:xfrm>
            <a:off x="2286209" y="1652258"/>
            <a:ext cx="9116555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7" name="أنواع التوحيد"/>
          <p:cNvSpPr txBox="1"/>
          <p:nvPr>
            <p:ph type="ctrTitle"/>
          </p:nvPr>
        </p:nvSpPr>
        <p:spPr>
          <a:xfrm>
            <a:off x="10470269" y="931106"/>
            <a:ext cx="13320351" cy="1442306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1706837">
              <a:defRPr spc="-162" sz="8119"/>
            </a:lvl1pPr>
          </a:lstStyle>
          <a:p>
            <a:pPr rtl="0">
              <a:defRPr/>
            </a:pPr>
            <a:r>
              <a:t>أنواع التوحيد</a:t>
            </a:r>
          </a:p>
        </p:txBody>
      </p:sp>
      <p:sp>
        <p:nvSpPr>
          <p:cNvPr id="178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9" name="توحيد الألوهية"/>
          <p:cNvSpPr/>
          <p:nvPr/>
        </p:nvSpPr>
        <p:spPr>
          <a:xfrm>
            <a:off x="11311773" y="3408535"/>
            <a:ext cx="12131445" cy="2848041"/>
          </a:xfrm>
          <a:prstGeom prst="rect">
            <a:avLst/>
          </a:prstGeom>
          <a:solidFill>
            <a:srgbClr val="F4D79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B51A00"/>
                </a:solidFill>
              </a:rPr>
              <a:t>توحيد الألوهية</a:t>
            </a:r>
          </a:p>
        </p:txBody>
      </p:sp>
      <p:sp>
        <p:nvSpPr>
          <p:cNvPr id="180" name="توحيد الأسماء والصفات"/>
          <p:cNvSpPr/>
          <p:nvPr/>
        </p:nvSpPr>
        <p:spPr>
          <a:xfrm>
            <a:off x="4008082" y="9295682"/>
            <a:ext cx="11482732" cy="274435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000">
                <a:solidFill>
                  <a:srgbClr val="4D22B2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D22B2"/>
                </a:solidFill>
              </a:rPr>
              <a:t>توحيد الأسماء والصفات</a:t>
            </a:r>
          </a:p>
        </p:txBody>
      </p:sp>
      <p:sp>
        <p:nvSpPr>
          <p:cNvPr id="181" name="توحيد الربوبية"/>
          <p:cNvSpPr/>
          <p:nvPr/>
        </p:nvSpPr>
        <p:spPr>
          <a:xfrm>
            <a:off x="6982979" y="6512183"/>
            <a:ext cx="12226716" cy="2527893"/>
          </a:xfrm>
          <a:prstGeom prst="rect">
            <a:avLst/>
          </a:prstGeom>
          <a:solidFill>
            <a:srgbClr val="D3E2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300">
                <a:solidFill>
                  <a:srgbClr val="4E7A2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E7A27"/>
                </a:solidFill>
              </a:rPr>
              <a:t>توحيد الربوبية</a:t>
            </a:r>
          </a:p>
        </p:txBody>
      </p:sp>
      <p:pic>
        <p:nvPicPr>
          <p:cNvPr id="182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29543" y="-6181667"/>
            <a:ext cx="6430762" cy="472348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خط"/>
          <p:cNvSpPr/>
          <p:nvPr/>
        </p:nvSpPr>
        <p:spPr>
          <a:xfrm flipV="1">
            <a:off x="2307349" y="1575821"/>
            <a:ext cx="1" cy="9427486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4" name="خط"/>
          <p:cNvSpPr/>
          <p:nvPr/>
        </p:nvSpPr>
        <p:spPr>
          <a:xfrm>
            <a:off x="2286209" y="4832555"/>
            <a:ext cx="9116555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5" name="خط"/>
          <p:cNvSpPr/>
          <p:nvPr/>
        </p:nvSpPr>
        <p:spPr>
          <a:xfrm>
            <a:off x="2286209" y="7776129"/>
            <a:ext cx="4787760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" name="خط"/>
          <p:cNvSpPr/>
          <p:nvPr/>
        </p:nvSpPr>
        <p:spPr>
          <a:xfrm>
            <a:off x="2286209" y="11002154"/>
            <a:ext cx="1812864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26393 0.119106 0.052785 0.238211 0.077825 0.333255 C 0.102864 0.428299 0.126550 0.499281 0.151927 0.511312 C 0.177305 0.523343 0.204374 0.476423 0.231444 0.439127 C 0.258513 0.401831 0.285583 0.374160 0.305208 0.363332 C 0.324834 0.352505 0.337015 0.358520 0.349196 0.364535" origin="layout" pathEditMode="relative">
                                      <p:cBhvr>
                                        <p:cTn id="6" dur="18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2"/>
      <p:bldP build="whole" bldLvl="1" animBg="1" rev="0" advAuto="0" spid="181" grpId="3"/>
      <p:bldP build="whole" bldLvl="1" animBg="1" rev="0" advAuto="0" spid="180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صفحة ٧١"/>
          <p:cNvSpPr txBox="1"/>
          <p:nvPr>
            <p:ph type="body" idx="21"/>
          </p:nvPr>
        </p:nvSpPr>
        <p:spPr>
          <a:xfrm>
            <a:off x="-18812829" y="12638732"/>
            <a:ext cx="21971003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٧١</a:t>
            </a:r>
          </a:p>
        </p:txBody>
      </p:sp>
      <p:sp>
        <p:nvSpPr>
          <p:cNvPr id="189" name="معنى توحيد الاسماء والصفات :"/>
          <p:cNvSpPr txBox="1"/>
          <p:nvPr>
            <p:ph type="ctrTitle"/>
          </p:nvPr>
        </p:nvSpPr>
        <p:spPr>
          <a:xfrm>
            <a:off x="8279414" y="358578"/>
            <a:ext cx="18496965" cy="1528053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1779987">
              <a:defRPr spc="-169" sz="8468"/>
            </a:lvl1pPr>
          </a:lstStyle>
          <a:p>
            <a:pPr rtl="0">
              <a:defRPr/>
            </a:pPr>
            <a:r>
              <a:t>معنى توحيد الاسماء والصفات :</a:t>
            </a:r>
          </a:p>
        </p:txBody>
      </p:sp>
      <p:sp>
        <p:nvSpPr>
          <p:cNvPr id="190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1" name="توحيد الأسماء والصفات : هو إثبات ما أثبته الله تعالى لنفسه أو أثبته له رسوله من صفات الكمال ونفي مانفاه الله تعالى عن نفسه أو نفاه عنه رسوله من صفات النقص ."/>
          <p:cNvSpPr/>
          <p:nvPr/>
        </p:nvSpPr>
        <p:spPr>
          <a:xfrm>
            <a:off x="1043889" y="2840275"/>
            <a:ext cx="16500198" cy="8147664"/>
          </a:xfrm>
          <a:prstGeom prst="rect">
            <a:avLst/>
          </a:prstGeom>
          <a:solidFill>
            <a:srgbClr val="E9CE6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>
                <a:solidFill>
                  <a:srgbClr val="4E7A27"/>
                </a:solidFill>
              </a:rPr>
              <a:t>توحيد الأسماء والصفات </a:t>
            </a:r>
            <a:r>
              <a:t>: هو إثبات ما أثبته الله تعالى لنفسه أو أثبته له رسوله من صفات الكمال ونفي مانفاه الله تعالى عن نفسه أو نفاه عنه رسوله من صفات النقص .</a:t>
            </a:r>
          </a:p>
        </p:txBody>
      </p:sp>
      <p:pic>
        <p:nvPicPr>
          <p:cNvPr id="192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29543" y="-6181667"/>
            <a:ext cx="6430762" cy="4723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26393 0.119106 0.052785 0.238211 0.077825 0.333255 C 0.102864 0.428299 0.126550 0.499281 0.151927 0.511312 C 0.177305 0.523343 0.204374 0.476423 0.231444 0.439127 C 0.258513 0.401831 0.285583 0.374160 0.305208 0.363332 C 0.324834 0.352505 0.337015 0.358520 0.349196 0.364535" origin="layout" pathEditMode="relative">
                                      <p:cBhvr>
                                        <p:cTn id="6" dur="18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صفحة ٧٢"/>
          <p:cNvSpPr txBox="1"/>
          <p:nvPr>
            <p:ph type="body" idx="21"/>
          </p:nvPr>
        </p:nvSpPr>
        <p:spPr>
          <a:xfrm>
            <a:off x="-19349717" y="12996657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٧٢</a:t>
            </a:r>
          </a:p>
        </p:txBody>
      </p:sp>
      <p:sp>
        <p:nvSpPr>
          <p:cNvPr id="195" name="أسماء الله الحسنى"/>
          <p:cNvSpPr txBox="1"/>
          <p:nvPr>
            <p:ph type="ctrTitle"/>
          </p:nvPr>
        </p:nvSpPr>
        <p:spPr>
          <a:xfrm>
            <a:off x="11436184" y="4597641"/>
            <a:ext cx="12869678" cy="1226100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1414236">
              <a:defRPr spc="-134" sz="6728"/>
            </a:lvl1pPr>
          </a:lstStyle>
          <a:p>
            <a:pPr rtl="0">
              <a:defRPr/>
            </a:pPr>
            <a:r>
              <a:t>أسماء الله الحسنى</a:t>
            </a:r>
          </a:p>
        </p:txBody>
      </p:sp>
      <p:sp>
        <p:nvSpPr>
          <p:cNvPr id="196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97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5161" y="107023"/>
            <a:ext cx="10130424" cy="13501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خط"/>
          <p:cNvSpPr/>
          <p:nvPr/>
        </p:nvSpPr>
        <p:spPr>
          <a:xfrm>
            <a:off x="2286209" y="1652258"/>
            <a:ext cx="9116555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0" name="تعظيم أسماء الله تعالى وصفاته"/>
          <p:cNvSpPr txBox="1"/>
          <p:nvPr>
            <p:ph type="ctrTitle"/>
          </p:nvPr>
        </p:nvSpPr>
        <p:spPr>
          <a:xfrm>
            <a:off x="10717321" y="1234992"/>
            <a:ext cx="13320350" cy="1442306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1706837">
              <a:defRPr spc="-162" sz="8119"/>
            </a:lvl1pPr>
          </a:lstStyle>
          <a:p>
            <a:pPr rtl="0">
              <a:defRPr/>
            </a:pPr>
            <a:r>
              <a:t>تعظيم أسماء الله تعالى وصفاته</a:t>
            </a:r>
          </a:p>
        </p:txBody>
      </p:sp>
      <p:sp>
        <p:nvSpPr>
          <p:cNvPr id="201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2" name="يجب على المسلم أن لا يكثر الحلف بها"/>
          <p:cNvSpPr/>
          <p:nvPr/>
        </p:nvSpPr>
        <p:spPr>
          <a:xfrm>
            <a:off x="11311773" y="3408535"/>
            <a:ext cx="12131445" cy="2848041"/>
          </a:xfrm>
          <a:prstGeom prst="rect">
            <a:avLst/>
          </a:prstGeom>
          <a:solidFill>
            <a:srgbClr val="F4D79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B51A00"/>
                </a:solidFill>
              </a:rPr>
              <a:t>يجب على المسلم أن لا يكثر الحلف بها </a:t>
            </a:r>
          </a:p>
        </p:txBody>
      </p:sp>
      <p:sp>
        <p:nvSpPr>
          <p:cNvPr id="203" name="قال تعالى :…"/>
          <p:cNvSpPr/>
          <p:nvPr/>
        </p:nvSpPr>
        <p:spPr>
          <a:xfrm>
            <a:off x="4008082" y="9295682"/>
            <a:ext cx="10741577" cy="3018856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8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>
                <a:solidFill>
                  <a:srgbClr val="4D22B2"/>
                </a:solidFill>
              </a:rPr>
              <a:t>قال تعالى : </a:t>
            </a:r>
          </a:p>
          <a:p>
            <a:pPr defTabSz="825500" rtl="0">
              <a:defRPr sz="8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( واحفظوا أيمانكم ..)</a:t>
            </a:r>
          </a:p>
        </p:txBody>
      </p:sp>
      <p:sp>
        <p:nvSpPr>
          <p:cNvPr id="204" name="لأن كثرة الحلف تدل على عدم التعظيم له سبحانه"/>
          <p:cNvSpPr/>
          <p:nvPr/>
        </p:nvSpPr>
        <p:spPr>
          <a:xfrm>
            <a:off x="6982979" y="6512183"/>
            <a:ext cx="12226716" cy="2527893"/>
          </a:xfrm>
          <a:prstGeom prst="rect">
            <a:avLst/>
          </a:prstGeom>
          <a:solidFill>
            <a:srgbClr val="D3E2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300">
                <a:solidFill>
                  <a:srgbClr val="4E7A2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E7A27"/>
                </a:solidFill>
              </a:rPr>
              <a:t>لأن كثرة الحلف تدل على عدم التعظيم له سبحانه </a:t>
            </a:r>
          </a:p>
        </p:txBody>
      </p:sp>
      <p:pic>
        <p:nvPicPr>
          <p:cNvPr id="205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29543" y="-6181667"/>
            <a:ext cx="6430762" cy="472348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خط"/>
          <p:cNvSpPr/>
          <p:nvPr/>
        </p:nvSpPr>
        <p:spPr>
          <a:xfrm flipV="1">
            <a:off x="2307349" y="1575821"/>
            <a:ext cx="1" cy="9427486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7" name="خط"/>
          <p:cNvSpPr/>
          <p:nvPr/>
        </p:nvSpPr>
        <p:spPr>
          <a:xfrm>
            <a:off x="2286209" y="4832555"/>
            <a:ext cx="9116555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8" name="خط"/>
          <p:cNvSpPr/>
          <p:nvPr/>
        </p:nvSpPr>
        <p:spPr>
          <a:xfrm>
            <a:off x="2286209" y="7776129"/>
            <a:ext cx="4787760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9" name="خط"/>
          <p:cNvSpPr/>
          <p:nvPr/>
        </p:nvSpPr>
        <p:spPr>
          <a:xfrm>
            <a:off x="2286209" y="11002154"/>
            <a:ext cx="1812864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26393 0.119106 0.052785 0.238211 0.077825 0.333255 C 0.102864 0.428299 0.126550 0.499281 0.151927 0.511312 C 0.177305 0.523343 0.204374 0.476423 0.231444 0.439127 C 0.258513 0.401831 0.285583 0.374160 0.305208 0.363332 C 0.324834 0.352505 0.337015 0.358520 0.349196 0.364535" origin="layout" pathEditMode="relative">
                                      <p:cBhvr>
                                        <p:cTn id="6" dur="18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2"/>
      <p:bldP build="whole" bldLvl="1" animBg="1" rev="0" advAuto="0" spid="204" grpId="3"/>
      <p:bldP build="whole" bldLvl="1" animBg="1" rev="0" advAuto="0" spid="203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